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613" r:id="rId3"/>
    <p:sldId id="264" r:id="rId4"/>
    <p:sldId id="309" r:id="rId5"/>
    <p:sldId id="631" r:id="rId6"/>
    <p:sldId id="602" r:id="rId7"/>
    <p:sldId id="642" r:id="rId8"/>
    <p:sldId id="603" r:id="rId9"/>
    <p:sldId id="608" r:id="rId10"/>
    <p:sldId id="609" r:id="rId11"/>
    <p:sldId id="632" r:id="rId12"/>
    <p:sldId id="633" r:id="rId13"/>
    <p:sldId id="634" r:id="rId14"/>
    <p:sldId id="604" r:id="rId15"/>
    <p:sldId id="605" r:id="rId16"/>
    <p:sldId id="607" r:id="rId17"/>
    <p:sldId id="606" r:id="rId18"/>
    <p:sldId id="635" r:id="rId19"/>
    <p:sldId id="611" r:id="rId20"/>
    <p:sldId id="612" r:id="rId21"/>
    <p:sldId id="630" r:id="rId22"/>
    <p:sldId id="636" r:id="rId23"/>
    <p:sldId id="610" r:id="rId24"/>
    <p:sldId id="490" r:id="rId25"/>
    <p:sldId id="637" r:id="rId26"/>
    <p:sldId id="621" r:id="rId27"/>
    <p:sldId id="622" r:id="rId28"/>
    <p:sldId id="623" r:id="rId29"/>
    <p:sldId id="638" r:id="rId30"/>
    <p:sldId id="624" r:id="rId31"/>
    <p:sldId id="639" r:id="rId32"/>
    <p:sldId id="625" r:id="rId33"/>
    <p:sldId id="626" r:id="rId34"/>
    <p:sldId id="640" r:id="rId35"/>
    <p:sldId id="641" r:id="rId36"/>
    <p:sldId id="627" r:id="rId37"/>
    <p:sldId id="601" r:id="rId38"/>
    <p:sldId id="586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>
        <p:scale>
          <a:sx n="100" d="100"/>
          <a:sy n="100" d="100"/>
        </p:scale>
        <p:origin x="264" y="42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106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2124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8040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5178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0618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514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759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8685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8380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1745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24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0802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437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1185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8513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135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0762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5136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0000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1285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477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693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4899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8748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0487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6727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0522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3996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9290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75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116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755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2671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8842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248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82.png"/><Relationship Id="rId5" Type="http://schemas.openxmlformats.org/officeDocument/2006/relationships/image" Target="../media/image73.png"/><Relationship Id="rId10" Type="http://schemas.openxmlformats.org/officeDocument/2006/relationships/image" Target="../media/image53.png"/><Relationship Id="rId4" Type="http://schemas.openxmlformats.org/officeDocument/2006/relationships/image" Target="../media/image72.png"/><Relationship Id="rId9" Type="http://schemas.openxmlformats.org/officeDocument/2006/relationships/image" Target="../media/image52.png"/><Relationship Id="rId1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4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08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выясним что такое много деревьев (Лес???)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Классификатор Голосование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4007768" y="959069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A989D4-C295-4BCD-BCD1-328FD9C962C2}"/>
              </a:ext>
            </a:extLst>
          </p:cNvPr>
          <p:cNvSpPr/>
          <p:nvPr/>
        </p:nvSpPr>
        <p:spPr>
          <a:xfrm>
            <a:off x="263352" y="1302822"/>
            <a:ext cx="1219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VotingClassifier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sklearn.neighbors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KNeighborsClassifier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sklearn.linear_model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LogisticRegression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sklearn.naive_bayes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GaussianNB</a:t>
            </a: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clf1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clf2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 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clf3   = LogisticRegression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GaussianNB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eclf = VotingClassifier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'LogR'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clf1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'kNN'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clf2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'GNB'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clf3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)],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voting=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'hard'</a:t>
            </a:r>
            <a:r>
              <a:rPr lang="tr-TR" sz="20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, 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weights=None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E1C1F9F-9360-436A-A101-872D4214699A}"/>
              </a:ext>
            </a:extLst>
          </p:cNvPr>
          <p:cNvSpPr/>
          <p:nvPr/>
        </p:nvSpPr>
        <p:spPr>
          <a:xfrm>
            <a:off x="479376" y="3805889"/>
            <a:ext cx="1944216" cy="22307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86AA075-D20F-4BC3-9E89-91E487115EF6}"/>
              </a:ext>
            </a:extLst>
          </p:cNvPr>
          <p:cNvSpPr/>
          <p:nvPr/>
        </p:nvSpPr>
        <p:spPr>
          <a:xfrm>
            <a:off x="2783632" y="3805889"/>
            <a:ext cx="1944216" cy="2205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6" y="4294852"/>
            <a:ext cx="5139073" cy="18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0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Классификатор Голосование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4007768" y="959069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67867" y="1547358"/>
            <a:ext cx="1070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14" y="2043314"/>
            <a:ext cx="4356484" cy="154817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90864" y="3719885"/>
            <a:ext cx="9384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grid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eclf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param_grid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cv=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90864" y="42176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grid.best_estimator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90864" y="23481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LogR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__C'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1.0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100.0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kNN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__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'voting'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hard'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'soft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]}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123" y="4325756"/>
            <a:ext cx="5591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Голосование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78BCF2-EFA6-4A2E-9F56-F8ECCFD4DEF3}"/>
              </a:ext>
            </a:extLst>
          </p:cNvPr>
          <p:cNvSpPr/>
          <p:nvPr/>
        </p:nvSpPr>
        <p:spPr>
          <a:xfrm>
            <a:off x="4007768" y="959069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4451650"/>
            <a:ext cx="4412729" cy="230308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18120" y="1443841"/>
            <a:ext cx="115665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sklearn.tree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DecisionTreeRegressor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VotingRegressor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reg1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reg2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reg3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ereg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VotingRegressor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kNN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reg1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'DT'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reg2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lr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reg3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72" y="4578801"/>
            <a:ext cx="5029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8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</a:p>
          <a:p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Бэггинг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6569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2762157" y="139600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Bagging: B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ootstrap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agg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regat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ing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537A8ABA-7778-4B9F-B7FE-23009EEC0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871850"/>
              </p:ext>
            </p:extLst>
          </p:nvPr>
        </p:nvGraphicFramePr>
        <p:xfrm>
          <a:off x="790884" y="1692676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20735A-B944-4752-9F05-5335A9ED3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98458"/>
              </p:ext>
            </p:extLst>
          </p:nvPr>
        </p:nvGraphicFramePr>
        <p:xfrm>
          <a:off x="6911564" y="1692676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3D528E89-1DFF-4E1A-8FBD-400B22382599}"/>
              </a:ext>
            </a:extLst>
          </p:cNvPr>
          <p:cNvCxnSpPr>
            <a:cxnSpLocks/>
          </p:cNvCxnSpPr>
          <p:nvPr/>
        </p:nvCxnSpPr>
        <p:spPr>
          <a:xfrm>
            <a:off x="5615420" y="4615011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D67CD5C-7CF0-4D39-9486-15EADB628BA5}"/>
              </a:ext>
            </a:extLst>
          </p:cNvPr>
          <p:cNvCxnSpPr/>
          <p:nvPr/>
        </p:nvCxnSpPr>
        <p:spPr>
          <a:xfrm>
            <a:off x="5687428" y="3997565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AAD6E65-7037-4F36-A67C-E32A19FF9E28}"/>
              </a:ext>
            </a:extLst>
          </p:cNvPr>
          <p:cNvCxnSpPr>
            <a:cxnSpLocks/>
          </p:cNvCxnSpPr>
          <p:nvPr/>
        </p:nvCxnSpPr>
        <p:spPr>
          <a:xfrm flipV="1">
            <a:off x="5598556" y="5263083"/>
            <a:ext cx="1241000" cy="93761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139E624-B73F-4C4A-A458-9D85EA1ECBBB}"/>
              </a:ext>
            </a:extLst>
          </p:cNvPr>
          <p:cNvCxnSpPr/>
          <p:nvPr/>
        </p:nvCxnSpPr>
        <p:spPr>
          <a:xfrm>
            <a:off x="5517040" y="5623123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1630DFA-30E8-4812-94E8-FAF81CBB299F}"/>
              </a:ext>
            </a:extLst>
          </p:cNvPr>
          <p:cNvCxnSpPr>
            <a:cxnSpLocks/>
          </p:cNvCxnSpPr>
          <p:nvPr/>
        </p:nvCxnSpPr>
        <p:spPr>
          <a:xfrm flipV="1">
            <a:off x="5579156" y="5839147"/>
            <a:ext cx="1243536" cy="3615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B8E4DD0-D3BE-481E-B19D-6FA64BCE5E57}"/>
              </a:ext>
            </a:extLst>
          </p:cNvPr>
          <p:cNvCxnSpPr>
            <a:cxnSpLocks/>
          </p:cNvCxnSpPr>
          <p:nvPr/>
        </p:nvCxnSpPr>
        <p:spPr>
          <a:xfrm>
            <a:off x="5615420" y="6200701"/>
            <a:ext cx="1207272" cy="425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A216F1A-118B-401C-80EB-0A56234FE2CD}"/>
              </a:ext>
            </a:extLst>
          </p:cNvPr>
          <p:cNvCxnSpPr>
            <a:cxnSpLocks/>
          </p:cNvCxnSpPr>
          <p:nvPr/>
        </p:nvCxnSpPr>
        <p:spPr>
          <a:xfrm>
            <a:off x="5656178" y="4975051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A907928E-D091-477B-8865-287257C2B1B2}"/>
              </a:ext>
            </a:extLst>
          </p:cNvPr>
          <p:cNvCxnSpPr>
            <a:cxnSpLocks/>
          </p:cNvCxnSpPr>
          <p:nvPr/>
        </p:nvCxnSpPr>
        <p:spPr>
          <a:xfrm>
            <a:off x="5656178" y="2670795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8BC3624-E132-4269-9EBF-E9A7882B80B8}"/>
              </a:ext>
            </a:extLst>
          </p:cNvPr>
          <p:cNvCxnSpPr>
            <a:cxnSpLocks/>
          </p:cNvCxnSpPr>
          <p:nvPr/>
        </p:nvCxnSpPr>
        <p:spPr>
          <a:xfrm>
            <a:off x="5656178" y="3030835"/>
            <a:ext cx="1125756" cy="2880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6D68032-7072-4230-A0CC-F422F7A8F05A}"/>
              </a:ext>
            </a:extLst>
          </p:cNvPr>
          <p:cNvCxnSpPr>
            <a:cxnSpLocks/>
          </p:cNvCxnSpPr>
          <p:nvPr/>
        </p:nvCxnSpPr>
        <p:spPr>
          <a:xfrm>
            <a:off x="5641272" y="3047292"/>
            <a:ext cx="1181420" cy="6316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4C7232B-D7DE-4982-83BB-D37125D52FA6}"/>
              </a:ext>
            </a:extLst>
          </p:cNvPr>
          <p:cNvCxnSpPr>
            <a:cxnSpLocks/>
          </p:cNvCxnSpPr>
          <p:nvPr/>
        </p:nvCxnSpPr>
        <p:spPr>
          <a:xfrm>
            <a:off x="5669104" y="5263083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0D123B9-D05C-4752-BD2C-E66D5705909B}"/>
              </a:ext>
            </a:extLst>
          </p:cNvPr>
          <p:cNvSpPr/>
          <p:nvPr/>
        </p:nvSpPr>
        <p:spPr>
          <a:xfrm>
            <a:off x="1196303" y="876266"/>
            <a:ext cx="10312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Случайным образом сформируем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подвыборку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данных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83F1832-2ABC-4181-B68C-D250E677D0F5}"/>
              </a:ext>
            </a:extLst>
          </p:cNvPr>
          <p:cNvSpPr/>
          <p:nvPr/>
        </p:nvSpPr>
        <p:spPr>
          <a:xfrm>
            <a:off x="790885" y="3180979"/>
            <a:ext cx="4680000" cy="63161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6B122F3-D2BD-49C0-BCD0-DEC97E0563D3}"/>
              </a:ext>
            </a:extLst>
          </p:cNvPr>
          <p:cNvSpPr/>
          <p:nvPr/>
        </p:nvSpPr>
        <p:spPr>
          <a:xfrm>
            <a:off x="765032" y="4094061"/>
            <a:ext cx="4680000" cy="3604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5272CE4-2AA3-4349-9060-E99F463434A3}"/>
              </a:ext>
            </a:extLst>
          </p:cNvPr>
          <p:cNvSpPr/>
          <p:nvPr/>
        </p:nvSpPr>
        <p:spPr>
          <a:xfrm>
            <a:off x="769502" y="5725486"/>
            <a:ext cx="4680000" cy="3604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4EC2DB7-BE7F-4C7B-B77C-5BA9DF2310F8}"/>
              </a:ext>
            </a:extLst>
          </p:cNvPr>
          <p:cNvSpPr/>
          <p:nvPr/>
        </p:nvSpPr>
        <p:spPr>
          <a:xfrm rot="16200000">
            <a:off x="-1379522" y="3034284"/>
            <a:ext cx="3358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Out-of-Bag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56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40" grpId="0" animBg="1"/>
      <p:bldP spid="41" grpId="0" animBg="1"/>
      <p:bldP spid="42" grpId="0" animBg="1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Bagging: B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ootstrap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agg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regat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ing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537A8ABA-7778-4B9F-B7FE-23009EEC0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227922"/>
              </p:ext>
            </p:extLst>
          </p:nvPr>
        </p:nvGraphicFramePr>
        <p:xfrm>
          <a:off x="803672" y="1796445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B20735A-B944-4752-9F05-5335A9ED3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876947"/>
              </p:ext>
            </p:extLst>
          </p:nvPr>
        </p:nvGraphicFramePr>
        <p:xfrm>
          <a:off x="6924352" y="1796445"/>
          <a:ext cx="4680000" cy="4678680"/>
        </p:xfrm>
        <a:graphic>
          <a:graphicData uri="http://schemas.openxmlformats.org/drawingml/2006/table">
            <a:tbl>
              <a:tblPr/>
              <a:tblGrid>
                <a:gridCol w="936000">
                  <a:extLst>
                    <a:ext uri="{9D8B030D-6E8A-4147-A177-3AD203B41FA5}">
                      <a16:colId xmlns:a16="http://schemas.microsoft.com/office/drawing/2014/main" val="295256679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4657978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6507783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26095936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75356552"/>
                    </a:ext>
                  </a:extLst>
                </a:gridCol>
              </a:tblGrid>
              <a:tr h="68020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length (cm)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sepal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length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petal width (cm)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target names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621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94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132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606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setosa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8881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9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tr-TR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603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67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4.6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3009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0965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7.1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1244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9814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2.2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266131"/>
                  </a:ext>
                </a:extLst>
              </a:tr>
            </a:tbl>
          </a:graphicData>
        </a:graphic>
      </p:graphicFrame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3D528E89-1DFF-4E1A-8FBD-400B22382599}"/>
              </a:ext>
            </a:extLst>
          </p:cNvPr>
          <p:cNvCxnSpPr>
            <a:cxnSpLocks/>
          </p:cNvCxnSpPr>
          <p:nvPr/>
        </p:nvCxnSpPr>
        <p:spPr>
          <a:xfrm>
            <a:off x="5628208" y="4718780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D67CD5C-7CF0-4D39-9486-15EADB628BA5}"/>
              </a:ext>
            </a:extLst>
          </p:cNvPr>
          <p:cNvCxnSpPr/>
          <p:nvPr/>
        </p:nvCxnSpPr>
        <p:spPr>
          <a:xfrm>
            <a:off x="5700216" y="4101334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AAD6E65-7037-4F36-A67C-E32A19FF9E28}"/>
              </a:ext>
            </a:extLst>
          </p:cNvPr>
          <p:cNvCxnSpPr>
            <a:cxnSpLocks/>
          </p:cNvCxnSpPr>
          <p:nvPr/>
        </p:nvCxnSpPr>
        <p:spPr>
          <a:xfrm flipV="1">
            <a:off x="5611344" y="5366852"/>
            <a:ext cx="1241000" cy="93761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139E624-B73F-4C4A-A458-9D85EA1ECBBB}"/>
              </a:ext>
            </a:extLst>
          </p:cNvPr>
          <p:cNvCxnSpPr/>
          <p:nvPr/>
        </p:nvCxnSpPr>
        <p:spPr>
          <a:xfrm>
            <a:off x="5529828" y="5726892"/>
            <a:ext cx="12241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1630DFA-30E8-4812-94E8-FAF81CBB299F}"/>
              </a:ext>
            </a:extLst>
          </p:cNvPr>
          <p:cNvCxnSpPr>
            <a:cxnSpLocks/>
          </p:cNvCxnSpPr>
          <p:nvPr/>
        </p:nvCxnSpPr>
        <p:spPr>
          <a:xfrm flipV="1">
            <a:off x="5591944" y="5942916"/>
            <a:ext cx="1243536" cy="3615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B8E4DD0-D3BE-481E-B19D-6FA64BCE5E57}"/>
              </a:ext>
            </a:extLst>
          </p:cNvPr>
          <p:cNvCxnSpPr>
            <a:cxnSpLocks/>
          </p:cNvCxnSpPr>
          <p:nvPr/>
        </p:nvCxnSpPr>
        <p:spPr>
          <a:xfrm>
            <a:off x="5628208" y="6304470"/>
            <a:ext cx="1207272" cy="4253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A216F1A-118B-401C-80EB-0A56234FE2CD}"/>
              </a:ext>
            </a:extLst>
          </p:cNvPr>
          <p:cNvCxnSpPr>
            <a:cxnSpLocks/>
          </p:cNvCxnSpPr>
          <p:nvPr/>
        </p:nvCxnSpPr>
        <p:spPr>
          <a:xfrm>
            <a:off x="5668966" y="5078820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A907928E-D091-477B-8865-287257C2B1B2}"/>
              </a:ext>
            </a:extLst>
          </p:cNvPr>
          <p:cNvCxnSpPr>
            <a:cxnSpLocks/>
          </p:cNvCxnSpPr>
          <p:nvPr/>
        </p:nvCxnSpPr>
        <p:spPr>
          <a:xfrm>
            <a:off x="5668966" y="2774564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8BC3624-E132-4269-9EBF-E9A7882B80B8}"/>
              </a:ext>
            </a:extLst>
          </p:cNvPr>
          <p:cNvCxnSpPr>
            <a:cxnSpLocks/>
          </p:cNvCxnSpPr>
          <p:nvPr/>
        </p:nvCxnSpPr>
        <p:spPr>
          <a:xfrm>
            <a:off x="5668966" y="3134604"/>
            <a:ext cx="1125756" cy="2880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6D68032-7072-4230-A0CC-F422F7A8F05A}"/>
              </a:ext>
            </a:extLst>
          </p:cNvPr>
          <p:cNvCxnSpPr>
            <a:cxnSpLocks/>
          </p:cNvCxnSpPr>
          <p:nvPr/>
        </p:nvCxnSpPr>
        <p:spPr>
          <a:xfrm>
            <a:off x="5654060" y="3151061"/>
            <a:ext cx="1181420" cy="6316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4C7232B-D7DE-4982-83BB-D37125D52FA6}"/>
              </a:ext>
            </a:extLst>
          </p:cNvPr>
          <p:cNvCxnSpPr>
            <a:cxnSpLocks/>
          </p:cNvCxnSpPr>
          <p:nvPr/>
        </p:nvCxnSpPr>
        <p:spPr>
          <a:xfrm>
            <a:off x="5681892" y="5366852"/>
            <a:ext cx="112575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7A39BF-DA53-40DA-A54F-588B4A8E38C7}"/>
              </a:ext>
            </a:extLst>
          </p:cNvPr>
          <p:cNvSpPr/>
          <p:nvPr/>
        </p:nvSpPr>
        <p:spPr>
          <a:xfrm>
            <a:off x="2927648" y="1075534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Случайно выбираем параметры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69169EB-196C-400B-9EE4-1C1EB1A20895}"/>
              </a:ext>
            </a:extLst>
          </p:cNvPr>
          <p:cNvSpPr/>
          <p:nvPr/>
        </p:nvSpPr>
        <p:spPr>
          <a:xfrm>
            <a:off x="8796560" y="1796441"/>
            <a:ext cx="936104" cy="467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600D762-1A6A-4452-B38B-E4600D0FB9B7}"/>
              </a:ext>
            </a:extLst>
          </p:cNvPr>
          <p:cNvSpPr/>
          <p:nvPr/>
        </p:nvSpPr>
        <p:spPr>
          <a:xfrm>
            <a:off x="7860456" y="1796441"/>
            <a:ext cx="936104" cy="467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26C15FD-9636-4DD9-A786-9FA0B89C9F2D}"/>
              </a:ext>
            </a:extLst>
          </p:cNvPr>
          <p:cNvSpPr/>
          <p:nvPr/>
        </p:nvSpPr>
        <p:spPr>
          <a:xfrm>
            <a:off x="9726021" y="1796445"/>
            <a:ext cx="936104" cy="467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88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4" grpId="0" animBg="1"/>
      <p:bldP spid="4" grpId="1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Bagging: B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ootstrap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agg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regat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ing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959285B-8BB1-40A3-AD2B-78D0480BCDEA}"/>
              </a:ext>
            </a:extLst>
          </p:cNvPr>
          <p:cNvSpPr/>
          <p:nvPr/>
        </p:nvSpPr>
        <p:spPr>
          <a:xfrm>
            <a:off x="172244" y="1927669"/>
            <a:ext cx="3691508" cy="869486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4852822-DAC8-471A-821F-A4CCA4A00F8D}"/>
              </a:ext>
            </a:extLst>
          </p:cNvPr>
          <p:cNvSpPr/>
          <p:nvPr/>
        </p:nvSpPr>
        <p:spPr>
          <a:xfrm>
            <a:off x="191344" y="3378303"/>
            <a:ext cx="3691508" cy="86948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1C28F79-8E10-46DE-BD55-7CC67BE3F02C}"/>
              </a:ext>
            </a:extLst>
          </p:cNvPr>
          <p:cNvSpPr/>
          <p:nvPr/>
        </p:nvSpPr>
        <p:spPr>
          <a:xfrm>
            <a:off x="4007768" y="1927669"/>
            <a:ext cx="3691508" cy="869486"/>
          </a:xfrm>
          <a:prstGeom prst="rect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BAF0D46-6957-4467-86AB-1D362882604F}"/>
              </a:ext>
            </a:extLst>
          </p:cNvPr>
          <p:cNvSpPr/>
          <p:nvPr/>
        </p:nvSpPr>
        <p:spPr>
          <a:xfrm>
            <a:off x="4007768" y="3378303"/>
            <a:ext cx="3691508" cy="869486"/>
          </a:xfrm>
          <a:prstGeom prst="rect">
            <a:avLst/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C2A1B99-C419-46F9-AEFE-F664D66CC2FD}"/>
              </a:ext>
            </a:extLst>
          </p:cNvPr>
          <p:cNvSpPr/>
          <p:nvPr/>
        </p:nvSpPr>
        <p:spPr>
          <a:xfrm>
            <a:off x="191344" y="4828937"/>
            <a:ext cx="3691508" cy="869486"/>
          </a:xfrm>
          <a:prstGeom prst="rect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EEB67B8-BB69-4C3B-9CD2-8A70B80278BC}"/>
              </a:ext>
            </a:extLst>
          </p:cNvPr>
          <p:cNvSpPr/>
          <p:nvPr/>
        </p:nvSpPr>
        <p:spPr>
          <a:xfrm>
            <a:off x="4017251" y="4828937"/>
            <a:ext cx="3691508" cy="869486"/>
          </a:xfrm>
          <a:prstGeom prst="rect">
            <a:avLst/>
          </a:prstGeom>
          <a:solidFill>
            <a:srgbClr val="0070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4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en-US" sz="2300" baseline="-25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r>
              <a:rPr lang="en-US" sz="23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выборка</a:t>
            </a:r>
            <a:r>
              <a:rPr lang="en-US" sz="23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3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3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 descr="HOA VOTING: The Differences Between a Ballot and a Proxy - Key CMI">
            <a:extLst>
              <a:ext uri="{FF2B5EF4-FFF2-40B4-BE49-F238E27FC236}">
                <a16:creationId xmlns:a16="http://schemas.microsoft.com/office/drawing/2014/main" id="{DD9F36A7-2408-4054-8A9F-F7354DEBB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3"/>
          <a:stretch/>
        </p:blipFill>
        <p:spPr bwMode="auto">
          <a:xfrm>
            <a:off x="7939419" y="1927669"/>
            <a:ext cx="4164867" cy="37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 animBg="1"/>
      <p:bldP spid="26" grpId="0" animBg="1"/>
      <p:bldP spid="27" grpId="0" animBg="1"/>
      <p:bldP spid="28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Bagging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59009" y="1614450"/>
            <a:ext cx="110975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BaggingClassifier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bagging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BaggingClassifier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max_samples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max_features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oob_score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4528511"/>
            <a:ext cx="7633444" cy="19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436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Случайный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Лес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4F2695-5894-4EC7-84F7-7446F0EBD067}"/>
              </a:ext>
            </a:extLst>
          </p:cNvPr>
          <p:cNvSpPr/>
          <p:nvPr/>
        </p:nvSpPr>
        <p:spPr>
          <a:xfrm>
            <a:off x="171775" y="1317882"/>
            <a:ext cx="68407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Базовая Модель </a:t>
            </a:r>
            <a:r>
              <a:rPr lang="ru-RU" sz="2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Создаем </a:t>
            </a:r>
            <a:r>
              <a:rPr lang="ru-RU" sz="2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подвыборки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Использовать случайное подмножество параметров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Используем разные параметры для деревьев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Повторяем много раз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Тестируем на </a:t>
            </a:r>
            <a:r>
              <a:rPr lang="tr-TR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Out-of-Bag 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данных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70932" y="4355445"/>
            <a:ext cx="3029975" cy="18838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4651" y="5265632"/>
            <a:ext cx="2761727" cy="13107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90278" y="3690536"/>
            <a:ext cx="3639627" cy="18960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71220" y="1305053"/>
            <a:ext cx="3029975" cy="18838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46247" y="1680442"/>
            <a:ext cx="3048264" cy="13595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biLevel thresh="50000"/>
          </a:blip>
          <a:stretch>
            <a:fillRect/>
          </a:stretch>
        </p:blipFill>
        <p:spPr>
          <a:xfrm>
            <a:off x="8686552" y="3303577"/>
            <a:ext cx="3407959" cy="18838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16383" y="4993669"/>
            <a:ext cx="3121423" cy="1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268760"/>
            <a:ext cx="97930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CART C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lassification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nd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egression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rees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классификации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регрессии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Корневой узел, узлы принятия решений, листья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построения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Критерий Джини, Прирост Информации,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Как-бы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Pruning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Можно отбирать значимые признаки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62365" y="4134591"/>
            <a:ext cx="3633531" cy="18899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60234" y="2077785"/>
            <a:ext cx="3048264" cy="13534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30098" y="2041045"/>
            <a:ext cx="3407959" cy="188382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0598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5" name="Овал 174">
            <a:extLst>
              <a:ext uri="{FF2B5EF4-FFF2-40B4-BE49-F238E27FC236}">
                <a16:creationId xmlns:a16="http://schemas.microsoft.com/office/drawing/2014/main" id="{32A07DE2-9569-4AFC-AF30-80926BBAED91}"/>
              </a:ext>
            </a:extLst>
          </p:cNvPr>
          <p:cNvSpPr/>
          <p:nvPr/>
        </p:nvSpPr>
        <p:spPr>
          <a:xfrm>
            <a:off x="2161504" y="1930625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1E80822F-16B5-4E90-8DF9-FBEB3DC60015}"/>
              </a:ext>
            </a:extLst>
          </p:cNvPr>
          <p:cNvSpPr/>
          <p:nvPr/>
        </p:nvSpPr>
        <p:spPr>
          <a:xfrm>
            <a:off x="1376169" y="2383099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BD87AF52-32FD-4855-A8B8-7D2DBE991735}"/>
              </a:ext>
            </a:extLst>
          </p:cNvPr>
          <p:cNvSpPr/>
          <p:nvPr/>
        </p:nvSpPr>
        <p:spPr>
          <a:xfrm>
            <a:off x="1018951" y="2986672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C6F40B4E-211A-4F1A-BD15-A4BC122DA3C9}"/>
              </a:ext>
            </a:extLst>
          </p:cNvPr>
          <p:cNvSpPr/>
          <p:nvPr/>
        </p:nvSpPr>
        <p:spPr>
          <a:xfrm>
            <a:off x="6100756" y="2006877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A3BE08FF-3428-4125-9E82-8D1563D9A1EF}"/>
              </a:ext>
            </a:extLst>
          </p:cNvPr>
          <p:cNvSpPr/>
          <p:nvPr/>
        </p:nvSpPr>
        <p:spPr>
          <a:xfrm>
            <a:off x="6921403" y="2519578"/>
            <a:ext cx="1111424" cy="4821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1B78E273-D094-48E3-BA0B-82DBAF1D3EDF}"/>
              </a:ext>
            </a:extLst>
          </p:cNvPr>
          <p:cNvSpPr/>
          <p:nvPr/>
        </p:nvSpPr>
        <p:spPr>
          <a:xfrm>
            <a:off x="6623419" y="2983801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F4FDCC24-FBF7-4592-88CE-95AF8B60E744}"/>
              </a:ext>
            </a:extLst>
          </p:cNvPr>
          <p:cNvSpPr/>
          <p:nvPr/>
        </p:nvSpPr>
        <p:spPr>
          <a:xfrm>
            <a:off x="2059949" y="4168886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93554C22-5457-4F39-9783-0E7DE17182E1}"/>
              </a:ext>
            </a:extLst>
          </p:cNvPr>
          <p:cNvSpPr/>
          <p:nvPr/>
        </p:nvSpPr>
        <p:spPr>
          <a:xfrm>
            <a:off x="1216560" y="4632182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6A404666-5132-4CA7-9921-7945F0CE6ACC}"/>
              </a:ext>
            </a:extLst>
          </p:cNvPr>
          <p:cNvSpPr/>
          <p:nvPr/>
        </p:nvSpPr>
        <p:spPr>
          <a:xfrm>
            <a:off x="6460657" y="4042002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145400EC-EAB4-44B6-A7E1-2F2C2411F3FF}"/>
              </a:ext>
            </a:extLst>
          </p:cNvPr>
          <p:cNvSpPr/>
          <p:nvPr/>
        </p:nvSpPr>
        <p:spPr>
          <a:xfrm>
            <a:off x="5703952" y="4494280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D93C0E48-4F6C-43AF-9417-0229ED8C2C87}"/>
              </a:ext>
            </a:extLst>
          </p:cNvPr>
          <p:cNvSpPr/>
          <p:nvPr/>
        </p:nvSpPr>
        <p:spPr>
          <a:xfrm>
            <a:off x="6131223" y="5098380"/>
            <a:ext cx="1111424" cy="5275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6" name="Picture 2" descr="HOA VOTING: The Differences Between a Ballot and a Proxy - Key CMI">
            <a:extLst>
              <a:ext uri="{FF2B5EF4-FFF2-40B4-BE49-F238E27FC236}">
                <a16:creationId xmlns:a16="http://schemas.microsoft.com/office/drawing/2014/main" id="{945996F2-F404-4B5C-AB77-73E9FEC6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3"/>
          <a:stretch/>
        </p:blipFill>
        <p:spPr bwMode="auto">
          <a:xfrm>
            <a:off x="8851778" y="2395006"/>
            <a:ext cx="3219450" cy="29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65042" y="4260974"/>
            <a:ext cx="3036071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CAD735-80AC-49C3-BAB3-99EC19438B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9811" y="1236941"/>
            <a:ext cx="9272377" cy="49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могут в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ML,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????????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03513" y="5551795"/>
            <a:ext cx="9532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Criminisi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Antonio, Jamie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Shotton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Ender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Konukoglu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Decision forests for classification, regression, density estimation, manifold learning and semi-supervised learning, Microsoft Research Cambridge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Vol. 5. No. 6. Tech. Rep. MSRTR-2011-114.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1129247"/>
            <a:ext cx="10247770" cy="40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4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D2C447-4FFB-4052-A0A8-06CC46BE6B02}"/>
              </a:ext>
            </a:extLst>
          </p:cNvPr>
          <p:cNvSpPr/>
          <p:nvPr/>
        </p:nvSpPr>
        <p:spPr>
          <a:xfrm>
            <a:off x="342948" y="1928011"/>
            <a:ext cx="11213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sklearn.ensemble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/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RandomForestClassifier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81531E1-3559-400F-9C8A-C30D4E7CC182}"/>
              </a:ext>
            </a:extLst>
          </p:cNvPr>
          <p:cNvSpPr/>
          <p:nvPr/>
        </p:nvSpPr>
        <p:spPr>
          <a:xfrm>
            <a:off x="392506" y="2424495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RF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RandomForestClassifier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17B20F-1E6F-4EE2-8563-6EDC0568DBE4}"/>
              </a:ext>
            </a:extLst>
          </p:cNvPr>
          <p:cNvSpPr/>
          <p:nvPr/>
        </p:nvSpPr>
        <p:spPr>
          <a:xfrm>
            <a:off x="196018" y="3633104"/>
            <a:ext cx="10756215" cy="15191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B1BE589-4FF6-4F72-B97B-E2553948ADC6}"/>
              </a:ext>
            </a:extLst>
          </p:cNvPr>
          <p:cNvSpPr/>
          <p:nvPr/>
        </p:nvSpPr>
        <p:spPr>
          <a:xfrm>
            <a:off x="306274" y="5152240"/>
            <a:ext cx="3130106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00270C8-0758-4193-9775-CC875A05C573}"/>
              </a:ext>
            </a:extLst>
          </p:cNvPr>
          <p:cNvSpPr/>
          <p:nvPr/>
        </p:nvSpPr>
        <p:spPr>
          <a:xfrm>
            <a:off x="4660516" y="2972572"/>
            <a:ext cx="2592288" cy="30049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557168E-8AC2-484C-8CE4-29D1037BFA7E}"/>
              </a:ext>
            </a:extLst>
          </p:cNvPr>
          <p:cNvSpPr/>
          <p:nvPr/>
        </p:nvSpPr>
        <p:spPr>
          <a:xfrm>
            <a:off x="342948" y="2886160"/>
            <a:ext cx="109452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RandomForestClassifier(bootstrap=True, ccp_alpha=0.0, class_weight=None, criterion='gini’, </a:t>
            </a:r>
            <a:endParaRPr lang="en-US" sz="2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max_depth=None, max_features='auto', max_leaf_nodes=None, max_samples=None, min_impurity_decrease=0.0, min_impurity_split=None, min_samples_leaf=1, min_samples_split=2, min_weight_fraction_leaf=0.0, n_estimators=100, n_jobs=None, oob_score=False, random_state=None, verbose=0, warm_start=False)</a:t>
            </a:r>
            <a:endParaRPr lang="ru-RU" sz="24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1EA81DD-7459-43FF-BCD2-AF90461B836F}"/>
              </a:ext>
            </a:extLst>
          </p:cNvPr>
          <p:cNvSpPr/>
          <p:nvPr/>
        </p:nvSpPr>
        <p:spPr>
          <a:xfrm>
            <a:off x="6010668" y="5152240"/>
            <a:ext cx="3130106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806584" y="9827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 animBg="1"/>
      <p:bldP spid="18" grpId="0" animBg="1"/>
      <p:bldP spid="21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91544" y="91415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0" y="1666738"/>
            <a:ext cx="12192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Высокая скорость обучения и тестирования (распараллеливание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Простота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внедрения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много памяти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Применимо для больших размерностей (в плане пространства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ыбор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значимых признаков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трактовка леса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«в целом»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84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712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855172" y="199471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Простое Усреднение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C85ED3-C990-4D81-93A8-2201752133AF}"/>
                  </a:ext>
                </a:extLst>
              </p:cNvPr>
              <p:cNvSpPr/>
              <p:nvPr/>
            </p:nvSpPr>
            <p:spPr>
              <a:xfrm>
                <a:off x="1127448" y="19888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AC85ED3-C990-4D81-93A8-220175213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988840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7797DB-6179-4AA1-AF95-7E2803719428}"/>
                  </a:ext>
                </a:extLst>
              </p:cNvPr>
              <p:cNvSpPr/>
              <p:nvPr/>
            </p:nvSpPr>
            <p:spPr>
              <a:xfrm>
                <a:off x="4655840" y="19888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7797DB-6179-4AA1-AF95-7E2803719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1988840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93478D6-CBBC-4AA9-964C-BA58BC39C41C}"/>
                  </a:ext>
                </a:extLst>
              </p:cNvPr>
              <p:cNvSpPr/>
              <p:nvPr/>
            </p:nvSpPr>
            <p:spPr>
              <a:xfrm>
                <a:off x="8040216" y="1916832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93478D6-CBBC-4AA9-964C-BA58BC39C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1916832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A60CFB6-3C38-4D1B-A233-3B510F119387}"/>
                  </a:ext>
                </a:extLst>
              </p:cNvPr>
              <p:cNvSpPr/>
              <p:nvPr/>
            </p:nvSpPr>
            <p:spPr>
              <a:xfrm>
                <a:off x="492304" y="3147422"/>
                <a:ext cx="9780160" cy="1856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1 + </m:t>
                          </m:r>
                          <m:r>
                            <a:rPr lang="en-US" sz="2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400" b="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2 + 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𝑀𝑜𝑑𝑒𝑙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3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ru-RU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 +</m:t>
                      </m:r>
                      <m:f>
                        <m:fPr>
                          <m:ctrlP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 +</m:t>
                      </m:r>
                      <m:f>
                        <m:fPr>
                          <m:ctrlP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/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A60CFB6-3C38-4D1B-A233-3B510F119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04" y="3147422"/>
                <a:ext cx="9780160" cy="18567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CF874-F781-4990-8916-2210136C7159}"/>
                  </a:ext>
                </a:extLst>
              </p:cNvPr>
              <p:cNvSpPr/>
              <p:nvPr/>
            </p:nvSpPr>
            <p:spPr>
              <a:xfrm>
                <a:off x="1157770" y="5805264"/>
                <a:ext cx="91450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 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 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3CF874-F781-4990-8916-2210136C7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70" y="5805264"/>
                <a:ext cx="91450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BEEA24-A9AC-4F1D-8947-2AE1FFEF267C}"/>
              </a:ext>
            </a:extLst>
          </p:cNvPr>
          <p:cNvSpPr txBox="1"/>
          <p:nvPr/>
        </p:nvSpPr>
        <p:spPr>
          <a:xfrm>
            <a:off x="119336" y="2492896"/>
            <a:ext cx="39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LogReg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DB592-84EF-48D1-9391-838299BAC5E6}"/>
              </a:ext>
            </a:extLst>
          </p:cNvPr>
          <p:cNvSpPr txBox="1"/>
          <p:nvPr/>
        </p:nvSpPr>
        <p:spPr>
          <a:xfrm>
            <a:off x="4655840" y="2492896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SVM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40D66-05AE-4C06-A089-75FE7FBED8EE}"/>
              </a:ext>
            </a:extLst>
          </p:cNvPr>
          <p:cNvSpPr txBox="1"/>
          <p:nvPr/>
        </p:nvSpPr>
        <p:spPr>
          <a:xfrm>
            <a:off x="8040216" y="2420888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BEEA24-A9AC-4F1D-8947-2AE1FFEF267C}"/>
              </a:ext>
            </a:extLst>
          </p:cNvPr>
          <p:cNvSpPr txBox="1"/>
          <p:nvPr/>
        </p:nvSpPr>
        <p:spPr>
          <a:xfrm>
            <a:off x="4051995" y="4755081"/>
            <a:ext cx="39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что если…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0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Blending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BB3964AD-1061-4FC5-9C6A-78BBE008F47E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6A8547CC-9CC0-46A7-9C58-F9FECC962938}"/>
              </a:ext>
            </a:extLst>
          </p:cNvPr>
          <p:cNvSpPr txBox="1">
            <a:spLocks/>
          </p:cNvSpPr>
          <p:nvPr/>
        </p:nvSpPr>
        <p:spPr>
          <a:xfrm>
            <a:off x="2279576" y="2081215"/>
            <a:ext cx="8229240" cy="114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0B6093-7E66-4966-B42E-84CFD6CA79A9}"/>
                  </a:ext>
                </a:extLst>
              </p:cNvPr>
              <p:cNvSpPr/>
              <p:nvPr/>
            </p:nvSpPr>
            <p:spPr>
              <a:xfrm>
                <a:off x="3431704" y="1577159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0B6093-7E66-4966-B42E-84CFD6CA7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1577159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E604855-7F5A-4274-926C-D58B843BCEBF}"/>
                  </a:ext>
                </a:extLst>
              </p:cNvPr>
              <p:cNvSpPr/>
              <p:nvPr/>
            </p:nvSpPr>
            <p:spPr>
              <a:xfrm>
                <a:off x="3431704" y="3233343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E604855-7F5A-4274-926C-D58B843BC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233343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ED3264-5B54-4995-BC52-C837B3160C37}"/>
                  </a:ext>
                </a:extLst>
              </p:cNvPr>
              <p:cNvSpPr/>
              <p:nvPr/>
            </p:nvSpPr>
            <p:spPr>
              <a:xfrm>
                <a:off x="3287688" y="4817519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ED3264-5B54-4995-BC52-C837B3160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4817519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67EE47-BECB-4233-AC2E-88B43906388F}"/>
              </a:ext>
            </a:extLst>
          </p:cNvPr>
          <p:cNvSpPr/>
          <p:nvPr/>
        </p:nvSpPr>
        <p:spPr>
          <a:xfrm>
            <a:off x="479376" y="2081215"/>
            <a:ext cx="1152128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13B04E9-3FC7-41D1-853C-8EC1195DC969}"/>
              </a:ext>
            </a:extLst>
          </p:cNvPr>
          <p:cNvSpPr/>
          <p:nvPr/>
        </p:nvSpPr>
        <p:spPr>
          <a:xfrm>
            <a:off x="1991544" y="2081215"/>
            <a:ext cx="1152128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42B4B21-6F88-4EB0-A250-CE7DF97F95F5}"/>
              </a:ext>
            </a:extLst>
          </p:cNvPr>
          <p:cNvSpPr/>
          <p:nvPr/>
        </p:nvSpPr>
        <p:spPr>
          <a:xfrm>
            <a:off x="1991544" y="3305351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94FC70B-A76B-47DE-9E19-397875F239A0}"/>
              </a:ext>
            </a:extLst>
          </p:cNvPr>
          <p:cNvSpPr/>
          <p:nvPr/>
        </p:nvSpPr>
        <p:spPr>
          <a:xfrm>
            <a:off x="1991544" y="3809407"/>
            <a:ext cx="1152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3021D49-ED65-4415-82AE-E1E1B12C0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72" y="1217119"/>
            <a:ext cx="769348" cy="136815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B858A87-A070-49CC-B657-7FD075E3D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72" y="2873303"/>
            <a:ext cx="769348" cy="136815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4F39FBA-D02B-4582-9267-6F5DD526B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872" y="4601495"/>
            <a:ext cx="769348" cy="1368152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FB8CB8F-00B0-42D6-A202-FEEBC7C66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024" y="1937199"/>
            <a:ext cx="746892" cy="72008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379E2BB-A64A-4111-AB94-12BA65359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032" y="3593383"/>
            <a:ext cx="746892" cy="72008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F2A2117-F9CB-45A8-9A47-A34BB166A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024" y="5321575"/>
            <a:ext cx="746892" cy="72008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2781F11-8A04-48E9-971D-AC62CA538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3449367"/>
            <a:ext cx="746892" cy="72008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AE5F886A-EAD0-4BDC-A806-024A51202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344" y="3449367"/>
            <a:ext cx="746892" cy="72008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4C63B3C-06CF-47C9-9AB9-241D1428D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424" y="3449367"/>
            <a:ext cx="746892" cy="720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804BB3E-42C5-44F8-ADD4-7E1F14753BB7}"/>
                  </a:ext>
                </a:extLst>
              </p:cNvPr>
              <p:cNvSpPr/>
              <p:nvPr/>
            </p:nvSpPr>
            <p:spPr>
              <a:xfrm>
                <a:off x="8832304" y="2729287"/>
                <a:ext cx="2320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804BB3E-42C5-44F8-ADD4-7E1F14753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729287"/>
                <a:ext cx="23208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9AE81811-E527-432E-8EA2-022A4763CC16}"/>
              </a:ext>
            </a:extLst>
          </p:cNvPr>
          <p:cNvCxnSpPr/>
          <p:nvPr/>
        </p:nvCxnSpPr>
        <p:spPr>
          <a:xfrm>
            <a:off x="1703512" y="3233343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EB4BA96-AE3D-4DB2-86B2-FEDD93FCB2C1}"/>
              </a:ext>
            </a:extLst>
          </p:cNvPr>
          <p:cNvCxnSpPr/>
          <p:nvPr/>
        </p:nvCxnSpPr>
        <p:spPr>
          <a:xfrm flipV="1">
            <a:off x="3215680" y="2225231"/>
            <a:ext cx="1512168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C8D635F7-BC64-41E9-A31D-803826264348}"/>
              </a:ext>
            </a:extLst>
          </p:cNvPr>
          <p:cNvCxnSpPr/>
          <p:nvPr/>
        </p:nvCxnSpPr>
        <p:spPr>
          <a:xfrm>
            <a:off x="3215680" y="3521375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4C9C2D83-B19B-4E30-B00E-257B995076B6}"/>
              </a:ext>
            </a:extLst>
          </p:cNvPr>
          <p:cNvCxnSpPr/>
          <p:nvPr/>
        </p:nvCxnSpPr>
        <p:spPr>
          <a:xfrm>
            <a:off x="3215680" y="3593383"/>
            <a:ext cx="1296144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089E3DA6-5362-469C-B4D3-EC2BF088E2C3}"/>
              </a:ext>
            </a:extLst>
          </p:cNvPr>
          <p:cNvCxnSpPr/>
          <p:nvPr/>
        </p:nvCxnSpPr>
        <p:spPr>
          <a:xfrm>
            <a:off x="5879976" y="3953423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B6CFAFBF-D3E6-49D3-A8FB-7C8E1DDF8C10}"/>
              </a:ext>
            </a:extLst>
          </p:cNvPr>
          <p:cNvCxnSpPr/>
          <p:nvPr/>
        </p:nvCxnSpPr>
        <p:spPr>
          <a:xfrm>
            <a:off x="5879976" y="2225231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0B79A43F-2F40-4FBE-9707-DA847AE1D528}"/>
              </a:ext>
            </a:extLst>
          </p:cNvPr>
          <p:cNvCxnSpPr/>
          <p:nvPr/>
        </p:nvCxnSpPr>
        <p:spPr>
          <a:xfrm>
            <a:off x="5807968" y="5609607"/>
            <a:ext cx="3600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кругленная соединительная линия 58">
            <a:extLst>
              <a:ext uri="{FF2B5EF4-FFF2-40B4-BE49-F238E27FC236}">
                <a16:creationId xmlns:a16="http://schemas.microsoft.com/office/drawing/2014/main" id="{8132768B-E0AA-4FC5-AEEA-0163290D9A8F}"/>
              </a:ext>
            </a:extLst>
          </p:cNvPr>
          <p:cNvCxnSpPr>
            <a:stCxn id="37" idx="3"/>
            <a:endCxn id="40" idx="2"/>
          </p:cNvCxnSpPr>
          <p:nvPr/>
        </p:nvCxnSpPr>
        <p:spPr>
          <a:xfrm>
            <a:off x="7130924" y="3953423"/>
            <a:ext cx="2434866" cy="216024"/>
          </a:xfrm>
          <a:prstGeom prst="curvedConnector4">
            <a:avLst>
              <a:gd name="adj1" fmla="val 42331"/>
              <a:gd name="adj2" fmla="val 205822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9">
            <a:extLst>
              <a:ext uri="{FF2B5EF4-FFF2-40B4-BE49-F238E27FC236}">
                <a16:creationId xmlns:a16="http://schemas.microsoft.com/office/drawing/2014/main" id="{5A6431C5-D975-41F1-AD00-7158F53C7513}"/>
              </a:ext>
            </a:extLst>
          </p:cNvPr>
          <p:cNvCxnSpPr>
            <a:endCxn id="39" idx="0"/>
          </p:cNvCxnSpPr>
          <p:nvPr/>
        </p:nvCxnSpPr>
        <p:spPr>
          <a:xfrm>
            <a:off x="7328520" y="2449639"/>
            <a:ext cx="1517190" cy="999728"/>
          </a:xfrm>
          <a:prstGeom prst="curved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кругленная соединительная линия 62">
            <a:extLst>
              <a:ext uri="{FF2B5EF4-FFF2-40B4-BE49-F238E27FC236}">
                <a16:creationId xmlns:a16="http://schemas.microsoft.com/office/drawing/2014/main" id="{E9511A78-FF2D-499F-96C3-30D08A2D9CB7}"/>
              </a:ext>
            </a:extLst>
          </p:cNvPr>
          <p:cNvCxnSpPr>
            <a:stCxn id="38" idx="3"/>
            <a:endCxn id="41" idx="2"/>
          </p:cNvCxnSpPr>
          <p:nvPr/>
        </p:nvCxnSpPr>
        <p:spPr>
          <a:xfrm flipV="1">
            <a:off x="7058916" y="4169447"/>
            <a:ext cx="3226954" cy="1512168"/>
          </a:xfrm>
          <a:prstGeom prst="curved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27" grpId="0"/>
      <p:bldP spid="28" grpId="0"/>
      <p:bldP spid="30" grpId="0" animBg="1"/>
      <p:bldP spid="31" grpId="0" animBg="1"/>
      <p:bldP spid="32" grpId="0" animBg="1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663E5C9-3329-49C0-B44A-ED023CD8305A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B5CC1D3-DA9B-4A62-867D-74D36F133A21}"/>
                  </a:ext>
                </a:extLst>
              </p:cNvPr>
              <p:cNvSpPr/>
              <p:nvPr/>
            </p:nvSpPr>
            <p:spPr>
              <a:xfrm>
                <a:off x="5518867" y="1350903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B5CC1D3-DA9B-4A62-867D-74D36F133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867" y="1350903"/>
                <a:ext cx="15971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03CB8F2-914A-4C12-9064-4FB5B73C45C7}"/>
                  </a:ext>
                </a:extLst>
              </p:cNvPr>
              <p:cNvSpPr/>
              <p:nvPr/>
            </p:nvSpPr>
            <p:spPr>
              <a:xfrm>
                <a:off x="5590875" y="3799175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703CB8F2-914A-4C12-9064-4FB5B73C4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75" y="3799175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C699FC-4304-4350-8D44-D6DA72DE4920}"/>
                  </a:ext>
                </a:extLst>
              </p:cNvPr>
              <p:cNvSpPr/>
              <p:nvPr/>
            </p:nvSpPr>
            <p:spPr>
              <a:xfrm>
                <a:off x="5950915" y="5815399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FC699FC-4304-4350-8D44-D6DA72DE4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915" y="5815399"/>
                <a:ext cx="5806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5FAE220-FDE9-4794-B6D9-5BDBA634FEA0}"/>
              </a:ext>
            </a:extLst>
          </p:cNvPr>
          <p:cNvSpPr/>
          <p:nvPr/>
        </p:nvSpPr>
        <p:spPr>
          <a:xfrm>
            <a:off x="262283" y="2431023"/>
            <a:ext cx="1152128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F5BC53-B7EC-493A-B70E-4401C2F921B4}"/>
              </a:ext>
            </a:extLst>
          </p:cNvPr>
          <p:cNvSpPr/>
          <p:nvPr/>
        </p:nvSpPr>
        <p:spPr>
          <a:xfrm>
            <a:off x="1774451" y="2431023"/>
            <a:ext cx="1152128" cy="16561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29A495-D0B9-404E-81EC-7D82F8B2DA63}"/>
              </a:ext>
            </a:extLst>
          </p:cNvPr>
          <p:cNvSpPr/>
          <p:nvPr/>
        </p:nvSpPr>
        <p:spPr>
          <a:xfrm>
            <a:off x="1774451" y="4159215"/>
            <a:ext cx="1152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CDB403B-1968-448C-995F-F7A934D26C32}"/>
                  </a:ext>
                </a:extLst>
              </p:cNvPr>
              <p:cNvSpPr/>
              <p:nvPr/>
            </p:nvSpPr>
            <p:spPr>
              <a:xfrm>
                <a:off x="9767339" y="1350903"/>
                <a:ext cx="2320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CDB403B-1968-448C-995F-F7A934D26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339" y="1350903"/>
                <a:ext cx="23208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8E673BC-67A7-4149-B8AA-FC0441E8FC45}"/>
              </a:ext>
            </a:extLst>
          </p:cNvPr>
          <p:cNvCxnSpPr/>
          <p:nvPr/>
        </p:nvCxnSpPr>
        <p:spPr>
          <a:xfrm>
            <a:off x="1486419" y="3583151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E6274F1-E6BA-4D05-9DD7-11C85A3E5A2A}"/>
              </a:ext>
            </a:extLst>
          </p:cNvPr>
          <p:cNvCxnSpPr/>
          <p:nvPr/>
        </p:nvCxnSpPr>
        <p:spPr>
          <a:xfrm flipV="1">
            <a:off x="3142603" y="2935079"/>
            <a:ext cx="504056" cy="4320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8FFD8E8-DEEF-418D-88C9-A00292F90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675" y="1926967"/>
            <a:ext cx="4098537" cy="18002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300D623-7D77-40AA-8293-21A8113D3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147" y="1854959"/>
            <a:ext cx="954881" cy="194421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B7CC08F-98CD-4AE8-A8FC-DBD9C6D9A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1315" y="1998975"/>
            <a:ext cx="848783" cy="172819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D2AC6AA-DF00-42D5-A637-A9A761E8A8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5411" y="1998975"/>
            <a:ext cx="848783" cy="172819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2C26073-84AF-4486-9068-5322A610AD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8831" y="1998975"/>
            <a:ext cx="848783" cy="1728192"/>
          </a:xfrm>
          <a:prstGeom prst="rect">
            <a:avLst/>
          </a:prstGeom>
        </p:spPr>
      </p:pic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D3FCCFC-8B52-48AB-8786-794C301CDEE4}"/>
              </a:ext>
            </a:extLst>
          </p:cNvPr>
          <p:cNvCxnSpPr/>
          <p:nvPr/>
        </p:nvCxnSpPr>
        <p:spPr>
          <a:xfrm>
            <a:off x="3070595" y="4303231"/>
            <a:ext cx="720080" cy="6480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37AD06C-D256-4E17-8365-289D879CC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0675" y="4303231"/>
            <a:ext cx="4098537" cy="18002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63E060B-764C-4762-822A-BD94480DAF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147" y="4231223"/>
            <a:ext cx="954881" cy="1944216"/>
          </a:xfrm>
          <a:prstGeom prst="rect">
            <a:avLst/>
          </a:prstGeom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D7748695-ECB4-4ED5-93F0-101DBD1D5327}"/>
              </a:ext>
            </a:extLst>
          </p:cNvPr>
          <p:cNvCxnSpPr>
            <a:endCxn id="26" idx="1"/>
          </p:cNvCxnSpPr>
          <p:nvPr/>
        </p:nvCxnSpPr>
        <p:spPr>
          <a:xfrm>
            <a:off x="9119267" y="2863071"/>
            <a:ext cx="43204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406AC62-ED96-4867-BDF2-79322C231B57}"/>
              </a:ext>
            </a:extLst>
          </p:cNvPr>
          <p:cNvCxnSpPr/>
          <p:nvPr/>
        </p:nvCxnSpPr>
        <p:spPr>
          <a:xfrm flipV="1">
            <a:off x="9263283" y="3799175"/>
            <a:ext cx="1368831" cy="144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773286" y="848845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8533" y="1546500"/>
            <a:ext cx="108842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 =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'ridge'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'lasso'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knr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))]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1081" y="3177716"/>
            <a:ext cx="117022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n_estimators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smtClean="0">
                <a:solidFill>
                  <a:srgbClr val="B5CEA8"/>
                </a:solidFill>
                <a:latin typeface="Courier New" panose="02070309020205020404" pitchFamily="49" charset="0"/>
              </a:rPr>
              <a:t>100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random_state=</a:t>
            </a:r>
            <a:r>
              <a:rPr lang="en-US" sz="2000" dirty="0" smtClean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ru-RU" sz="2000" dirty="0" smtClean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estimators=estimators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70" y="4451294"/>
            <a:ext cx="5591175" cy="180975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95400" y="594928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reg.transform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36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усреднения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E38F8D1-54FD-46A7-9B49-0C304E62FA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223641F2-126A-4970-B651-8973BE748A4C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007E9A5-2D38-4A03-BE9D-DBDD5DA60017}"/>
              </a:ext>
            </a:extLst>
          </p:cNvPr>
          <p:cNvSpPr/>
          <p:nvPr/>
        </p:nvSpPr>
        <p:spPr>
          <a:xfrm>
            <a:off x="263352" y="2780928"/>
            <a:ext cx="1152128" cy="20882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8BEDA2-4E44-49CA-AFA4-FFBE5170A5F1}"/>
              </a:ext>
            </a:extLst>
          </p:cNvPr>
          <p:cNvSpPr/>
          <p:nvPr/>
        </p:nvSpPr>
        <p:spPr>
          <a:xfrm>
            <a:off x="1775520" y="2780928"/>
            <a:ext cx="1152128" cy="16561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52F43C5-707C-4FF1-9EA3-358EB62FA729}"/>
              </a:ext>
            </a:extLst>
          </p:cNvPr>
          <p:cNvSpPr/>
          <p:nvPr/>
        </p:nvSpPr>
        <p:spPr>
          <a:xfrm>
            <a:off x="1775520" y="4509120"/>
            <a:ext cx="1152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9E7F70F-71F5-4401-85FC-59F7DBA1E63F}"/>
                  </a:ext>
                </a:extLst>
              </p:cNvPr>
              <p:cNvSpPr/>
              <p:nvPr/>
            </p:nvSpPr>
            <p:spPr>
              <a:xfrm>
                <a:off x="6672064" y="2348880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9E7F70F-71F5-4401-85FC-59F7DBA1E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2348880"/>
                <a:ext cx="25196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8E95E88-EEA9-4C5E-AEBC-806870BE8179}"/>
              </a:ext>
            </a:extLst>
          </p:cNvPr>
          <p:cNvCxnSpPr/>
          <p:nvPr/>
        </p:nvCxnSpPr>
        <p:spPr>
          <a:xfrm>
            <a:off x="1487488" y="3933056"/>
            <a:ext cx="2160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3F500E76-6D2D-4189-95BC-76D7EB16ACDF}"/>
                  </a:ext>
                </a:extLst>
              </p:cNvPr>
              <p:cNvSpPr/>
              <p:nvPr/>
            </p:nvSpPr>
            <p:spPr>
              <a:xfrm>
                <a:off x="4151784" y="234888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3F500E76-6D2D-4189-95BC-76D7EB16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348880"/>
                <a:ext cx="1597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0F525F1-8E7C-407F-9029-4716271155BD}"/>
                  </a:ext>
                </a:extLst>
              </p:cNvPr>
              <p:cNvSpPr/>
              <p:nvPr/>
            </p:nvSpPr>
            <p:spPr>
              <a:xfrm>
                <a:off x="4223792" y="3933056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2</m:t>
                      </m:r>
                    </m:oMath>
                  </m:oMathPara>
                </a14:m>
                <a:endParaRPr lang="ru-RU" sz="2800" dirty="0">
                  <a:solidFill>
                    <a:srgbClr val="FFFF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0F525F1-8E7C-407F-9029-471627115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3933056"/>
                <a:ext cx="1597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8B6B3E0-AAD6-4C5E-ADA1-8C87A92FD261}"/>
                  </a:ext>
                </a:extLst>
              </p:cNvPr>
              <p:cNvSpPr/>
              <p:nvPr/>
            </p:nvSpPr>
            <p:spPr>
              <a:xfrm>
                <a:off x="4079776" y="5589240"/>
                <a:ext cx="1597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3</m:t>
                      </m:r>
                    </m:oMath>
                  </m:oMathPara>
                </a14:m>
                <a:endParaRPr lang="ru-RU" sz="2800" dirty="0">
                  <a:solidFill>
                    <a:srgbClr val="FFC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8B6B3E0-AAD6-4C5E-ADA1-8C87A92FD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5589240"/>
                <a:ext cx="15971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C075877-8DFB-450D-AFB6-AFAAF7BC3984}"/>
              </a:ext>
            </a:extLst>
          </p:cNvPr>
          <p:cNvCxnSpPr/>
          <p:nvPr/>
        </p:nvCxnSpPr>
        <p:spPr>
          <a:xfrm flipV="1">
            <a:off x="3431704" y="2780928"/>
            <a:ext cx="936104" cy="144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4F0ECB6-BA59-470E-ADCD-A9DEB4435113}"/>
              </a:ext>
            </a:extLst>
          </p:cNvPr>
          <p:cNvCxnSpPr/>
          <p:nvPr/>
        </p:nvCxnSpPr>
        <p:spPr>
          <a:xfrm>
            <a:off x="3431704" y="4293096"/>
            <a:ext cx="93610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B5B1F1F-CE32-4A80-BF30-F3818AD9F2A8}"/>
              </a:ext>
            </a:extLst>
          </p:cNvPr>
          <p:cNvCxnSpPr/>
          <p:nvPr/>
        </p:nvCxnSpPr>
        <p:spPr>
          <a:xfrm>
            <a:off x="3431704" y="4365104"/>
            <a:ext cx="1296144" cy="12241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A0336B8-8E1C-46F6-9312-1018C286BBA0}"/>
                  </a:ext>
                </a:extLst>
              </p:cNvPr>
              <p:cNvSpPr/>
              <p:nvPr/>
            </p:nvSpPr>
            <p:spPr>
              <a:xfrm>
                <a:off x="6672064" y="3861048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A0336B8-8E1C-46F6-9312-1018C286B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4" y="3861048"/>
                <a:ext cx="251960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D973D5C-A59E-4970-BB35-649C2C310D88}"/>
                  </a:ext>
                </a:extLst>
              </p:cNvPr>
              <p:cNvSpPr/>
              <p:nvPr/>
            </p:nvSpPr>
            <p:spPr>
              <a:xfrm>
                <a:off x="6456040" y="5517232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D973D5C-A59E-4970-BB35-649C2C310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5517232"/>
                <a:ext cx="251960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5B37E48-5363-4472-B133-7B70F7FD0537}"/>
                  </a:ext>
                </a:extLst>
              </p:cNvPr>
              <p:cNvSpPr/>
              <p:nvPr/>
            </p:nvSpPr>
            <p:spPr>
              <a:xfrm>
                <a:off x="9906320" y="3861048"/>
                <a:ext cx="22978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𝐹𝑖𝑛𝑎𝑙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5B37E48-5363-4472-B133-7B70F7FD0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320" y="3861048"/>
                <a:ext cx="229780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62EBCEC3-8D9A-4575-ACD3-325381D6C886}"/>
              </a:ext>
            </a:extLst>
          </p:cNvPr>
          <p:cNvCxnSpPr>
            <a:endCxn id="19" idx="1"/>
          </p:cNvCxnSpPr>
          <p:nvPr/>
        </p:nvCxnSpPr>
        <p:spPr>
          <a:xfrm flipV="1">
            <a:off x="5951984" y="2610490"/>
            <a:ext cx="720080" cy="153859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AECAC23-5B20-4963-99C7-37013CE74FF5}"/>
              </a:ext>
            </a:extLst>
          </p:cNvPr>
          <p:cNvCxnSpPr>
            <a:stCxn id="22" idx="3"/>
          </p:cNvCxnSpPr>
          <p:nvPr/>
        </p:nvCxnSpPr>
        <p:spPr>
          <a:xfrm flipV="1">
            <a:off x="5820896" y="4149080"/>
            <a:ext cx="838240" cy="4558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5D407206-807E-493D-8F0B-2A1157AF0332}"/>
              </a:ext>
            </a:extLst>
          </p:cNvPr>
          <p:cNvCxnSpPr>
            <a:endCxn id="28" idx="1"/>
          </p:cNvCxnSpPr>
          <p:nvPr/>
        </p:nvCxnSpPr>
        <p:spPr>
          <a:xfrm>
            <a:off x="5951984" y="4365104"/>
            <a:ext cx="504056" cy="141373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85F6ECC9-4DF8-4D3C-BFFD-A811E20DE45C}"/>
              </a:ext>
            </a:extLst>
          </p:cNvPr>
          <p:cNvCxnSpPr>
            <a:stCxn id="23" idx="3"/>
          </p:cNvCxnSpPr>
          <p:nvPr/>
        </p:nvCxnSpPr>
        <p:spPr>
          <a:xfrm flipV="1">
            <a:off x="5676880" y="4221088"/>
            <a:ext cx="923176" cy="16297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7E31EE8-F42D-4CC3-942B-EFD614F5F4CF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 flipV="1">
            <a:off x="5676880" y="5778842"/>
            <a:ext cx="779160" cy="7200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A53985-6F5A-4053-95EC-763B17D313F8}"/>
              </a:ext>
            </a:extLst>
          </p:cNvPr>
          <p:cNvCxnSpPr>
            <a:stCxn id="23" idx="3"/>
            <a:endCxn id="19" idx="1"/>
          </p:cNvCxnSpPr>
          <p:nvPr/>
        </p:nvCxnSpPr>
        <p:spPr>
          <a:xfrm flipV="1">
            <a:off x="5676880" y="2610490"/>
            <a:ext cx="995184" cy="32403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40EEE8D3-8821-4F01-B6DB-FD8FF5F46378}"/>
              </a:ext>
            </a:extLst>
          </p:cNvPr>
          <p:cNvCxnSpPr>
            <a:stCxn id="21" idx="3"/>
            <a:endCxn id="27" idx="1"/>
          </p:cNvCxnSpPr>
          <p:nvPr/>
        </p:nvCxnSpPr>
        <p:spPr>
          <a:xfrm>
            <a:off x="5748888" y="2610490"/>
            <a:ext cx="923176" cy="151216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9222B4C9-B0E5-406A-AAEF-49554F4BB53F}"/>
              </a:ext>
            </a:extLst>
          </p:cNvPr>
          <p:cNvCxnSpPr>
            <a:stCxn id="21" idx="3"/>
            <a:endCxn id="19" idx="1"/>
          </p:cNvCxnSpPr>
          <p:nvPr/>
        </p:nvCxnSpPr>
        <p:spPr>
          <a:xfrm>
            <a:off x="5748888" y="2610490"/>
            <a:ext cx="92317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74E55B22-860E-4C9C-A76C-52AAB13D9500}"/>
              </a:ext>
            </a:extLst>
          </p:cNvPr>
          <p:cNvCxnSpPr>
            <a:stCxn id="21" idx="3"/>
          </p:cNvCxnSpPr>
          <p:nvPr/>
        </p:nvCxnSpPr>
        <p:spPr>
          <a:xfrm>
            <a:off x="5748888" y="2610490"/>
            <a:ext cx="851168" cy="31947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1242FCB9-A946-43BD-9E08-FA5F61A29371}"/>
              </a:ext>
            </a:extLst>
          </p:cNvPr>
          <p:cNvCxnSpPr>
            <a:stCxn id="19" idx="3"/>
          </p:cNvCxnSpPr>
          <p:nvPr/>
        </p:nvCxnSpPr>
        <p:spPr>
          <a:xfrm>
            <a:off x="9191665" y="2610490"/>
            <a:ext cx="784383" cy="13945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E8DDFA0-8931-47BE-BE7C-6B95E4255D95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9191665" y="4122658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FF230B13-BDBA-4386-B198-433E7A77821B}"/>
              </a:ext>
            </a:extLst>
          </p:cNvPr>
          <p:cNvCxnSpPr>
            <a:stCxn id="28" idx="3"/>
          </p:cNvCxnSpPr>
          <p:nvPr/>
        </p:nvCxnSpPr>
        <p:spPr>
          <a:xfrm flipV="1">
            <a:off x="8975641" y="4293096"/>
            <a:ext cx="1008791" cy="14857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18" grpId="0" animBg="1"/>
      <p:bldP spid="19" grpId="0"/>
      <p:bldP spid="21" grpId="0"/>
      <p:bldP spid="22" grpId="0"/>
      <p:bldP spid="23" grpId="0"/>
      <p:bldP spid="27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773286" y="848845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2063718"/>
            <a:ext cx="94218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final_layer_rfr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final_layer_gbr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rf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final_layer_rfr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dt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final_layer_gbr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multi_layer_regressor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'ridge'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'lasso'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knr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80" y="1910881"/>
            <a:ext cx="5254202" cy="259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717C0A1-ABE9-4DBC-B69D-7D10168BC0B9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8E6C834-0A05-431F-9699-37A14488C38D}"/>
                  </a:ext>
                </a:extLst>
              </p:cNvPr>
              <p:cNvSpPr/>
              <p:nvPr/>
            </p:nvSpPr>
            <p:spPr>
              <a:xfrm>
                <a:off x="5663952" y="213285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8E6C834-0A05-431F-9699-37A14488C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2132856"/>
                <a:ext cx="251960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2FD907E-7D3D-44C0-BA74-22C8680B70DF}"/>
                  </a:ext>
                </a:extLst>
              </p:cNvPr>
              <p:cNvSpPr/>
              <p:nvPr/>
            </p:nvSpPr>
            <p:spPr>
              <a:xfrm>
                <a:off x="5663952" y="357301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92FD907E-7D3D-44C0-BA74-22C8680B7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3573016"/>
                <a:ext cx="25196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E3677F-30CC-4E2A-A82B-ECDA931D044B}"/>
                  </a:ext>
                </a:extLst>
              </p:cNvPr>
              <p:cNvSpPr/>
              <p:nvPr/>
            </p:nvSpPr>
            <p:spPr>
              <a:xfrm>
                <a:off x="5663952" y="5373216"/>
                <a:ext cx="2519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DE3677F-30CC-4E2A-A82B-ECDA931D0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5373216"/>
                <a:ext cx="25196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A6FFEC-B9FE-4060-83E5-FC0C311842C0}"/>
                  </a:ext>
                </a:extLst>
              </p:cNvPr>
              <p:cNvSpPr/>
              <p:nvPr/>
            </p:nvSpPr>
            <p:spPr>
              <a:xfrm>
                <a:off x="9264352" y="3501008"/>
                <a:ext cx="22978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𝐹𝑖𝑛𝑎𝑙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4A6FFEC-B9FE-4060-83E5-FC0C31184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3501008"/>
                <a:ext cx="22978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06AF2D0-C1BE-4C85-9FD1-99DE918B7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1340768"/>
            <a:ext cx="2040497" cy="167033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5B8266E-B153-4461-9669-C515084EAF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376" y="5013176"/>
            <a:ext cx="2023206" cy="165618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485600A-DC77-4025-895C-FF94CFF2A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376" y="3140968"/>
            <a:ext cx="2088232" cy="171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F6272A9-CC58-46B7-802D-3ADDC85356A1}"/>
                  </a:ext>
                </a:extLst>
              </p:cNvPr>
              <p:cNvSpPr/>
              <p:nvPr/>
            </p:nvSpPr>
            <p:spPr>
              <a:xfrm>
                <a:off x="983432" y="6334780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F6272A9-CC58-46B7-802D-3ADDC8535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334780"/>
                <a:ext cx="58060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4908CA1-BCCB-4343-9DBF-D74E1BDC8FBB}"/>
                  </a:ext>
                </a:extLst>
              </p:cNvPr>
              <p:cNvSpPr/>
              <p:nvPr/>
            </p:nvSpPr>
            <p:spPr>
              <a:xfrm>
                <a:off x="3071664" y="3501008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4908CA1-BCCB-4343-9DBF-D74E1BDC8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501008"/>
                <a:ext cx="58060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46E0401-D9BC-4626-AF56-B9CD5D5E7778}"/>
                  </a:ext>
                </a:extLst>
              </p:cNvPr>
              <p:cNvSpPr/>
              <p:nvPr/>
            </p:nvSpPr>
            <p:spPr>
              <a:xfrm>
                <a:off x="3071664" y="5373216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46E0401-D9BC-4626-AF56-B9CD5D5E7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73216"/>
                <a:ext cx="58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4BEC22E-F30D-46E2-B461-B22289765F6F}"/>
                  </a:ext>
                </a:extLst>
              </p:cNvPr>
              <p:cNvSpPr/>
              <p:nvPr/>
            </p:nvSpPr>
            <p:spPr>
              <a:xfrm>
                <a:off x="3143672" y="2132856"/>
                <a:ext cx="58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4BEC22E-F30D-46E2-B461-B22289765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2132856"/>
                <a:ext cx="58060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453D823B-9316-4DF1-A8D2-3853DA94C555}"/>
              </a:ext>
            </a:extLst>
          </p:cNvPr>
          <p:cNvCxnSpPr/>
          <p:nvPr/>
        </p:nvCxnSpPr>
        <p:spPr>
          <a:xfrm>
            <a:off x="4439816" y="2420888"/>
            <a:ext cx="108012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A0E16C4-15DE-4F85-91DD-4B78954D5F69}"/>
              </a:ext>
            </a:extLst>
          </p:cNvPr>
          <p:cNvCxnSpPr/>
          <p:nvPr/>
        </p:nvCxnSpPr>
        <p:spPr>
          <a:xfrm>
            <a:off x="4655840" y="3861048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53E1F05-6D81-4EE1-9775-B27397BE7679}"/>
              </a:ext>
            </a:extLst>
          </p:cNvPr>
          <p:cNvCxnSpPr/>
          <p:nvPr/>
        </p:nvCxnSpPr>
        <p:spPr>
          <a:xfrm>
            <a:off x="4151784" y="5634826"/>
            <a:ext cx="1224136" cy="264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EC9F4B87-94B8-45C9-84C1-108F9FFEE4E7}"/>
              </a:ext>
            </a:extLst>
          </p:cNvPr>
          <p:cNvCxnSpPr/>
          <p:nvPr/>
        </p:nvCxnSpPr>
        <p:spPr>
          <a:xfrm>
            <a:off x="8328248" y="2276872"/>
            <a:ext cx="784383" cy="13945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64E9C3A-1662-4499-8BD6-0F5DAC3A4506}"/>
              </a:ext>
            </a:extLst>
          </p:cNvPr>
          <p:cNvCxnSpPr/>
          <p:nvPr/>
        </p:nvCxnSpPr>
        <p:spPr>
          <a:xfrm>
            <a:off x="8328248" y="3789040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AF850B4B-DC29-47F5-87BE-61727E845F51}"/>
              </a:ext>
            </a:extLst>
          </p:cNvPr>
          <p:cNvCxnSpPr/>
          <p:nvPr/>
        </p:nvCxnSpPr>
        <p:spPr>
          <a:xfrm flipV="1">
            <a:off x="8112224" y="3959478"/>
            <a:ext cx="1008791" cy="14857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2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3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Multi-level Stacking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9827266-F963-4111-BE4E-34034005CF31}"/>
              </a:ext>
            </a:extLst>
          </p:cNvPr>
          <p:cNvSpPr txBox="1">
            <a:spLocks/>
          </p:cNvSpPr>
          <p:nvPr/>
        </p:nvSpPr>
        <p:spPr>
          <a:xfrm>
            <a:off x="983432" y="13599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A793F37-CDAD-4C95-A705-3D0136CADB75}"/>
              </a:ext>
            </a:extLst>
          </p:cNvPr>
          <p:cNvSpPr txBox="1">
            <a:spLocks/>
          </p:cNvSpPr>
          <p:nvPr/>
        </p:nvSpPr>
        <p:spPr>
          <a:xfrm>
            <a:off x="1847528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696DACC-0FFB-44FE-9859-CC6F29D8B087}"/>
                  </a:ext>
                </a:extLst>
              </p:cNvPr>
              <p:cNvSpPr/>
              <p:nvPr/>
            </p:nvSpPr>
            <p:spPr>
              <a:xfrm>
                <a:off x="6888088" y="3573016"/>
                <a:ext cx="2242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𝑀𝑒𝑡𝑎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_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𝑀𝑜𝑑𝑒𝑙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0696DACC-0FFB-44FE-9859-CC6F29D8B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3573016"/>
                <a:ext cx="22422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FA7C0C-B1D9-49AE-A34F-23507EFC7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488" y="2564904"/>
            <a:ext cx="1414639" cy="28803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6AA085-3659-4F29-A262-798AE8DF7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20" y="2708920"/>
            <a:ext cx="1512168" cy="2662892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6CE3BA5-DECD-41F2-8B49-12D644FEB660}"/>
              </a:ext>
            </a:extLst>
          </p:cNvPr>
          <p:cNvCxnSpPr/>
          <p:nvPr/>
        </p:nvCxnSpPr>
        <p:spPr>
          <a:xfrm>
            <a:off x="5519936" y="3933056"/>
            <a:ext cx="71465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3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773286" y="848845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991478"/>
            <a:ext cx="4901478" cy="167508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56141" y="1436563"/>
            <a:ext cx="9439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imputer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"mean"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lasso_pipeline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make_pipeline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4342" y="2149409"/>
            <a:ext cx="11247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steps=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use_custom_transformer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CustomTransformer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())])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rf_pipeline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make_pipeline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23904" y="2777612"/>
            <a:ext cx="114769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estimators =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Ничего не делай"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HistGradientBoostingRegressor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Заменяй пропуски"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ru-RU" dirty="0" err="1">
                <a:solidFill>
                  <a:srgbClr val="CE9178"/>
                </a:solidFill>
                <a:latin typeface="Courier New" panose="02070309020205020404" pitchFamily="49" charset="0"/>
              </a:rPr>
              <a:t>Скукожь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 в 1 столбец"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rf_pipeline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6141" y="4303079"/>
            <a:ext cx="1055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stacking_regressor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estimators=estimators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       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взрослые дяди это делают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928D0BB-1268-4C8E-9B16-11F18DAEFA6D}"/>
              </a:ext>
            </a:extLst>
          </p:cNvPr>
          <p:cNvSpPr txBox="1">
            <a:spLocks/>
          </p:cNvSpPr>
          <p:nvPr/>
        </p:nvSpPr>
        <p:spPr>
          <a:xfrm>
            <a:off x="1847528" y="109315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4A0ED3-F762-4DE6-AF3D-66DF0165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60" y="1535264"/>
            <a:ext cx="5944873" cy="431696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503712" y="6309064"/>
            <a:ext cx="393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https://github.com/kaz-Anova/StackNet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137" y="1507022"/>
            <a:ext cx="5532913" cy="43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Скептицизма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928D0BB-1268-4C8E-9B16-11F18DAEFA6D}"/>
              </a:ext>
            </a:extLst>
          </p:cNvPr>
          <p:cNvSpPr txBox="1">
            <a:spLocks/>
          </p:cNvSpPr>
          <p:nvPr/>
        </p:nvSpPr>
        <p:spPr>
          <a:xfrm>
            <a:off x="1847528" y="109315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2058C-C420-48DD-8DF6-EFB51CBA7DB9}"/>
              </a:ext>
            </a:extLst>
          </p:cNvPr>
          <p:cNvSpPr txBox="1"/>
          <p:nvPr/>
        </p:nvSpPr>
        <p:spPr>
          <a:xfrm>
            <a:off x="884919" y="1744490"/>
            <a:ext cx="1095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Теоретически очень хорошо для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соревнований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6711B-85E1-44C1-9AD3-19ADE221D90A}"/>
              </a:ext>
            </a:extLst>
          </p:cNvPr>
          <p:cNvSpPr txBox="1"/>
          <p:nvPr/>
        </p:nvSpPr>
        <p:spPr>
          <a:xfrm>
            <a:off x="911424" y="3105815"/>
            <a:ext cx="10513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практике очень плохо для производительности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inference)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5B211-6231-42AA-97B5-F2EBF1D0E2F7}"/>
              </a:ext>
            </a:extLst>
          </p:cNvPr>
          <p:cNvSpPr txBox="1"/>
          <p:nvPr/>
        </p:nvSpPr>
        <p:spPr>
          <a:xfrm>
            <a:off x="911424" y="4909577"/>
            <a:ext cx="104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реальном применении нужно делать «разумно»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4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2135559" y="78510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244709"/>
            <a:ext cx="950505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 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Усреднения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голосования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Bagging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берем разные данные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Bootstrapping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Forest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(много деревьев)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Blending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Stacking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88640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30933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1631504" y="176904"/>
            <a:ext cx="950505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07C1EB9-F07A-4E86-8379-0B2BB27D95C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61327" y="1102263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7" y="1102263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45303" y="2083377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03" y="2083377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73895" y="1174271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895" y="1174271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655" b="-370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A3AF66E5-9437-4EBD-A30E-2B5FEA0797F7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</a:t>
            </a:r>
          </a:p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Голосование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56040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337DC83-3EA5-4CB2-870A-04FCBD4179E0}"/>
              </a:ext>
            </a:extLst>
          </p:cNvPr>
          <p:cNvSpPr txBox="1">
            <a:spLocks/>
          </p:cNvSpPr>
          <p:nvPr/>
        </p:nvSpPr>
        <p:spPr>
          <a:xfrm>
            <a:off x="1559496" y="983890"/>
            <a:ext cx="8167773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Голосование</a:t>
            </a:r>
          </a:p>
        </p:txBody>
      </p:sp>
      <p:pic>
        <p:nvPicPr>
          <p:cNvPr id="10" name="Picture 2" descr="Почему демократия не ограничивается выборами">
            <a:extLst>
              <a:ext uri="{FF2B5EF4-FFF2-40B4-BE49-F238E27FC236}">
                <a16:creationId xmlns:a16="http://schemas.microsoft.com/office/drawing/2014/main" id="{6024934A-35CC-4E84-9F39-1DBBE5DF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36" b="99655" l="9963" r="89758">
                        <a14:foregroundMark x1="22812" y1="50230" x2="22812" y2="50230"/>
                        <a14:foregroundMark x1="56518" y1="35287" x2="56518" y2="35287"/>
                        <a14:foregroundMark x1="44786" y1="34943" x2="44786" y2="34943"/>
                        <a14:foregroundMark x1="47858" y1="38621" x2="47858" y2="38621"/>
                        <a14:foregroundMark x1="48138" y1="38966" x2="48883" y2="63908"/>
                        <a14:foregroundMark x1="48883" y1="63908" x2="49814" y2="67701"/>
                        <a14:foregroundMark x1="58939" y1="50575" x2="58939" y2="50575"/>
                        <a14:foregroundMark x1="49348" y1="40115" x2="48790" y2="66667"/>
                        <a14:foregroundMark x1="48790" y1="66667" x2="49255" y2="68506"/>
                        <a14:foregroundMark x1="28212" y1="62759" x2="29888" y2="89655"/>
                        <a14:foregroundMark x1="22160" y1="97126" x2="22160" y2="97126"/>
                        <a14:foregroundMark x1="20764" y1="66207" x2="20764" y2="66207"/>
                        <a14:foregroundMark x1="15829" y1="80920" x2="15829" y2="80920"/>
                        <a14:foregroundMark x1="12291" y1="82989" x2="13873" y2="90230"/>
                        <a14:foregroundMark x1="41620" y1="26552" x2="41620" y2="61034"/>
                        <a14:foregroundMark x1="52607" y1="14713" x2="50559" y2="41379"/>
                        <a14:foregroundMark x1="50559" y1="41379" x2="49721" y2="43678"/>
                        <a14:foregroundMark x1="89199" y1="93908" x2="89199" y2="99770"/>
                        <a14:foregroundMark x1="58473" y1="32414" x2="50372" y2="40000"/>
                        <a14:foregroundMark x1="50372" y1="40000" x2="48603" y2="50345"/>
                        <a14:foregroundMark x1="48603" y1="50345" x2="48883" y2="52069"/>
                        <a14:foregroundMark x1="70670" y1="35172" x2="55493" y2="48391"/>
                        <a14:foregroundMark x1="55493" y1="48391" x2="50931" y2="83563"/>
                        <a14:foregroundMark x1="50931" y1="83563" x2="55773" y2="91494"/>
                        <a14:foregroundMark x1="55773" y1="91494" x2="56145" y2="95747"/>
                        <a14:foregroundMark x1="42272" y1="23333" x2="44879" y2="58736"/>
                        <a14:foregroundMark x1="44879" y1="58736" x2="45065" y2="59310"/>
                        <a14:foregroundMark x1="52980" y1="8736" x2="52980" y2="8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3" y="1773391"/>
            <a:ext cx="6040574" cy="489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052FC9-C686-493F-BF0C-8062AEE56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796" y="1333974"/>
            <a:ext cx="4119508" cy="5347122"/>
          </a:xfrm>
          <a:prstGeom prst="rect">
            <a:avLst/>
          </a:prstGeom>
        </p:spPr>
      </p:pic>
      <p:sp>
        <p:nvSpPr>
          <p:cNvPr id="4" name="Символ &quot;Запрещено&quot; 3">
            <a:extLst>
              <a:ext uri="{FF2B5EF4-FFF2-40B4-BE49-F238E27FC236}">
                <a16:creationId xmlns:a16="http://schemas.microsoft.com/office/drawing/2014/main" id="{0F212B88-542D-4026-AB10-21C356406CA5}"/>
              </a:ext>
            </a:extLst>
          </p:cNvPr>
          <p:cNvSpPr/>
          <p:nvPr/>
        </p:nvSpPr>
        <p:spPr>
          <a:xfrm>
            <a:off x="9202675" y="5003131"/>
            <a:ext cx="2243454" cy="166792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9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Как бы пример из реальной жизни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A4F89-73E1-4227-9DEF-60976F973283}"/>
              </a:ext>
            </a:extLst>
          </p:cNvPr>
          <p:cNvSpPr txBox="1"/>
          <p:nvPr/>
        </p:nvSpPr>
        <p:spPr>
          <a:xfrm>
            <a:off x="2783632" y="6167898"/>
            <a:ext cx="6840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https://www.npr.org/sections/money/2015/08/07/429720443/17-205-people-guessed-the-weight-of-a-cow-heres-how-they-did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5074245-57C7-4467-87E4-C40AFB7AF3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46" t="29623" r="26078"/>
          <a:stretch/>
        </p:blipFill>
        <p:spPr>
          <a:xfrm>
            <a:off x="320358" y="1480182"/>
            <a:ext cx="2348657" cy="229333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0D4FA2-9490-4C5B-B69C-45C4D02BB2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69" t="27729" r="11016"/>
          <a:stretch/>
        </p:blipFill>
        <p:spPr>
          <a:xfrm>
            <a:off x="28910" y="3820224"/>
            <a:ext cx="3080112" cy="21618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021C2A-2968-4E41-9288-AEBF5B5A8F45}"/>
                  </a:ext>
                </a:extLst>
              </p:cNvPr>
              <p:cNvSpPr txBox="1"/>
              <p:nvPr/>
            </p:nvSpPr>
            <p:spPr>
              <a:xfrm>
                <a:off x="3677139" y="4841657"/>
                <a:ext cx="3672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1355 Фунтов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615 Кг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021C2A-2968-4E41-9288-AEBF5B5A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139" y="4841657"/>
                <a:ext cx="367248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021C2A-2968-4E41-9288-AEBF5B5A8F45}"/>
                  </a:ext>
                </a:extLst>
              </p:cNvPr>
              <p:cNvSpPr txBox="1"/>
              <p:nvPr/>
            </p:nvSpPr>
            <p:spPr>
              <a:xfrm>
                <a:off x="3692367" y="4257408"/>
                <a:ext cx="32813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sz="2800" dirty="0" smtClean="0">
                    <a:solidFill>
                      <a:schemeClr val="bg1"/>
                    </a:solidFill>
                  </a:rPr>
                  <a:t>Мужик весит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80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Кг</m:t>
                    </m:r>
                  </m:oMath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021C2A-2968-4E41-9288-AEBF5B5A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367" y="4257408"/>
                <a:ext cx="3281348" cy="430887"/>
              </a:xfrm>
              <a:prstGeom prst="rect">
                <a:avLst/>
              </a:prstGeom>
              <a:blipFill>
                <a:blip r:embed="rId7"/>
                <a:stretch>
                  <a:fillRect l="-6691" t="-23944" b="-50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Группа 4"/>
          <p:cNvGrpSpPr/>
          <p:nvPr/>
        </p:nvGrpSpPr>
        <p:grpSpPr>
          <a:xfrm>
            <a:off x="7527989" y="2361716"/>
            <a:ext cx="4665871" cy="3659716"/>
            <a:chOff x="7527989" y="2361716"/>
            <a:chExt cx="4665871" cy="3659716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C470D5FA-A6F8-4821-BD12-8EB4DD3C3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27989" y="3143874"/>
              <a:ext cx="4665871" cy="287755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021C2A-2968-4E41-9288-AEBF5B5A8F45}"/>
                </a:ext>
              </a:extLst>
            </p:cNvPr>
            <p:cNvSpPr txBox="1"/>
            <p:nvPr/>
          </p:nvSpPr>
          <p:spPr>
            <a:xfrm>
              <a:off x="7527989" y="2361716"/>
              <a:ext cx="4657172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ru-RU" sz="2400" dirty="0" smtClean="0">
                  <a:solidFill>
                    <a:schemeClr val="bg1"/>
                  </a:solidFill>
                </a:rPr>
                <a:t>Мамкины специалисты по коровам</a:t>
              </a:r>
            </a:p>
            <a:p>
              <a:pPr algn="ctr"/>
              <a:r>
                <a:rPr lang="ru-RU" sz="2400" dirty="0" smtClean="0">
                  <a:solidFill>
                    <a:schemeClr val="bg1"/>
                  </a:solidFill>
                </a:rPr>
                <a:t>1272 Фунта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2960462" y="914099"/>
            <a:ext cx="4716088" cy="3320045"/>
            <a:chOff x="2960462" y="900574"/>
            <a:chExt cx="4716088" cy="3320045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CE3A2B8F-D1FE-48E9-ABFB-17E9ED49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0462" y="1435278"/>
              <a:ext cx="4716088" cy="278534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021C2A-2968-4E41-9288-AEBF5B5A8F45}"/>
                </a:ext>
              </a:extLst>
            </p:cNvPr>
            <p:cNvSpPr txBox="1"/>
            <p:nvPr/>
          </p:nvSpPr>
          <p:spPr>
            <a:xfrm>
              <a:off x="3590314" y="900574"/>
              <a:ext cx="345638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ru-RU" sz="2400" dirty="0" smtClean="0">
                  <a:solidFill>
                    <a:schemeClr val="bg1"/>
                  </a:solidFill>
                </a:rPr>
                <a:t>Все работяги </a:t>
              </a:r>
            </a:p>
            <a:p>
              <a:pPr algn="ctr"/>
              <a:r>
                <a:rPr lang="ru-RU" sz="2400" dirty="0" smtClean="0">
                  <a:solidFill>
                    <a:schemeClr val="bg1"/>
                  </a:solidFill>
                </a:rPr>
                <a:t>1287 Фунтов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13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усреднения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479376" y="1630481"/>
            <a:ext cx="112332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Принцип состоит в том, чтобы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независимо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построить несколько </a:t>
            </a:r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сильных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предсказателей,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затем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их прогнозы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7EB84A-2B65-4187-A696-95198232547E}"/>
              </a:ext>
            </a:extLst>
          </p:cNvPr>
          <p:cNvSpPr/>
          <p:nvPr/>
        </p:nvSpPr>
        <p:spPr>
          <a:xfrm>
            <a:off x="551384" y="3480149"/>
            <a:ext cx="108732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среднем комбинированная оценка обычно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чем любая из оценок отдельных предсказателей, потому что ее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overfitting/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переобучение) уменьшается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57EB84A-2B65-4187-A696-95198232547E}"/>
              </a:ext>
            </a:extLst>
          </p:cNvPr>
          <p:cNvSpPr/>
          <p:nvPr/>
        </p:nvSpPr>
        <p:spPr>
          <a:xfrm>
            <a:off x="582663" y="5308832"/>
            <a:ext cx="1087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Миллион мух не могут ошибаться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0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Классификатор Голосование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8D02F93-1CAA-42BC-917E-62CEF83C974B}"/>
              </a:ext>
            </a:extLst>
          </p:cNvPr>
          <p:cNvSpPr/>
          <p:nvPr/>
        </p:nvSpPr>
        <p:spPr>
          <a:xfrm>
            <a:off x="528437" y="1459554"/>
            <a:ext cx="2576034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071B8BD-0207-4BCF-834D-C342B0D4CC2F}"/>
              </a:ext>
            </a:extLst>
          </p:cNvPr>
          <p:cNvSpPr/>
          <p:nvPr/>
        </p:nvSpPr>
        <p:spPr>
          <a:xfrm>
            <a:off x="528436" y="2991055"/>
            <a:ext cx="2747489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7AA2F32-A876-499F-A299-CC8C13E23A33}"/>
              </a:ext>
            </a:extLst>
          </p:cNvPr>
          <p:cNvSpPr/>
          <p:nvPr/>
        </p:nvSpPr>
        <p:spPr>
          <a:xfrm>
            <a:off x="3896559" y="1459554"/>
            <a:ext cx="2576034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3FD9D65-4831-4B24-9B52-ECC1DD15FF23}"/>
              </a:ext>
            </a:extLst>
          </p:cNvPr>
          <p:cNvSpPr/>
          <p:nvPr/>
        </p:nvSpPr>
        <p:spPr>
          <a:xfrm>
            <a:off x="3958224" y="2991056"/>
            <a:ext cx="2518013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E27632E-7690-4E61-965A-70D816B49093}"/>
              </a:ext>
            </a:extLst>
          </p:cNvPr>
          <p:cNvSpPr/>
          <p:nvPr/>
        </p:nvSpPr>
        <p:spPr>
          <a:xfrm>
            <a:off x="528437" y="4522560"/>
            <a:ext cx="2747489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F889DBC-A0D3-4EE4-9500-E906D45DE4E4}"/>
              </a:ext>
            </a:extLst>
          </p:cNvPr>
          <p:cNvSpPr/>
          <p:nvPr/>
        </p:nvSpPr>
        <p:spPr>
          <a:xfrm>
            <a:off x="4004570" y="4522560"/>
            <a:ext cx="2458799" cy="6630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Классификатор</a:t>
            </a:r>
            <a:r>
              <a:rPr lang="en-US" sz="2000" baseline="-2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Picture 2" descr="HOA VOTING: The Differences Between a Ballot and a Proxy - Key CMI">
            <a:extLst>
              <a:ext uri="{FF2B5EF4-FFF2-40B4-BE49-F238E27FC236}">
                <a16:creationId xmlns:a16="http://schemas.microsoft.com/office/drawing/2014/main" id="{C8EBF67A-31E3-459F-BA2A-8D5E1FF50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63"/>
          <a:stretch/>
        </p:blipFill>
        <p:spPr bwMode="auto">
          <a:xfrm>
            <a:off x="7104112" y="1458195"/>
            <a:ext cx="4116968" cy="372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7EB84A-2B65-4187-A696-95198232547E}"/>
              </a:ext>
            </a:extLst>
          </p:cNvPr>
          <p:cNvSpPr/>
          <p:nvPr/>
        </p:nvSpPr>
        <p:spPr>
          <a:xfrm>
            <a:off x="1070963" y="5611355"/>
            <a:ext cx="9253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Важно что классификаторы – РАЗНЫЕ (а не 50 вариаций логистической регрессии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2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15364</TotalTime>
  <Words>1044</Words>
  <Application>Microsoft Office PowerPoint</Application>
  <PresentationFormat>Широкоэкранный</PresentationFormat>
  <Paragraphs>618</Paragraphs>
  <Slides>38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Courier New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Random Forest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624</cp:revision>
  <dcterms:created xsi:type="dcterms:W3CDTF">2019-05-20T04:53:11Z</dcterms:created>
  <dcterms:modified xsi:type="dcterms:W3CDTF">2023-04-27T11:46:08Z</dcterms:modified>
</cp:coreProperties>
</file>